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433" r:id="rId4"/>
    <p:sldId id="434" r:id="rId5"/>
    <p:sldId id="435" r:id="rId6"/>
    <p:sldId id="436" r:id="rId7"/>
    <p:sldId id="437" r:id="rId8"/>
    <p:sldId id="422" r:id="rId9"/>
    <p:sldId id="421" r:id="rId10"/>
    <p:sldId id="428" r:id="rId11"/>
    <p:sldId id="423" r:id="rId12"/>
    <p:sldId id="430" r:id="rId13"/>
    <p:sldId id="424" r:id="rId14"/>
    <p:sldId id="429" r:id="rId15"/>
    <p:sldId id="431" r:id="rId16"/>
    <p:sldId id="425" r:id="rId17"/>
    <p:sldId id="300" r:id="rId18"/>
    <p:sldId id="426" r:id="rId19"/>
    <p:sldId id="427" r:id="rId20"/>
    <p:sldId id="432" r:id="rId21"/>
    <p:sldId id="438" r:id="rId22"/>
    <p:sldId id="42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953" autoAdjust="0"/>
  </p:normalViewPr>
  <p:slideViewPr>
    <p:cSldViewPr snapToGrid="0">
      <p:cViewPr varScale="1">
        <p:scale>
          <a:sx n="82" d="100"/>
          <a:sy n="82" d="100"/>
        </p:scale>
        <p:origin x="-128" y="-216"/>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C357E-6AF0-4C14-8323-827EEED0BED7}" type="datetimeFigureOut">
              <a:rPr lang="en-US" smtClean="0"/>
              <a:t>4/9/20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74E50-8E15-4631-B53B-C629CDD88FCB}" type="slidenum">
              <a:rPr lang="en-US" smtClean="0"/>
              <a:t>‹#›</a:t>
            </a:fld>
            <a:endParaRPr lang="en-US" dirty="0"/>
          </a:p>
        </p:txBody>
      </p:sp>
    </p:spTree>
    <p:extLst>
      <p:ext uri="{BB962C8B-B14F-4D97-AF65-F5344CB8AC3E}">
        <p14:creationId xmlns:p14="http://schemas.microsoft.com/office/powerpoint/2010/main" val="3578850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note for students suspected of having a disability, follow same considerations for intervention planning and subsequent delivery </a:t>
            </a:r>
          </a:p>
        </p:txBody>
      </p:sp>
      <p:sp>
        <p:nvSpPr>
          <p:cNvPr id="4" name="Slide Number Placeholder 3"/>
          <p:cNvSpPr>
            <a:spLocks noGrp="1"/>
          </p:cNvSpPr>
          <p:nvPr>
            <p:ph type="sldNum" sz="quarter" idx="5"/>
          </p:nvPr>
        </p:nvSpPr>
        <p:spPr/>
        <p:txBody>
          <a:bodyPr/>
          <a:lstStyle/>
          <a:p>
            <a:fld id="{92074E50-8E15-4631-B53B-C629CDD88FCB}" type="slidenum">
              <a:rPr lang="en-US" smtClean="0"/>
              <a:t>14</a:t>
            </a:fld>
            <a:endParaRPr lang="en-US" dirty="0"/>
          </a:p>
        </p:txBody>
      </p:sp>
    </p:spTree>
    <p:extLst>
      <p:ext uri="{BB962C8B-B14F-4D97-AF65-F5344CB8AC3E}">
        <p14:creationId xmlns:p14="http://schemas.microsoft.com/office/powerpoint/2010/main" val="22369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small group reading/decoding and phonics group conducted through Zoom – take attendance, document goals worked on, lessons taught, resources used, etc.</a:t>
            </a:r>
          </a:p>
          <a:p>
            <a:endParaRPr lang="en-US" dirty="0"/>
          </a:p>
        </p:txBody>
      </p:sp>
      <p:sp>
        <p:nvSpPr>
          <p:cNvPr id="4" name="Slide Number Placeholder 3"/>
          <p:cNvSpPr>
            <a:spLocks noGrp="1"/>
          </p:cNvSpPr>
          <p:nvPr>
            <p:ph type="sldNum" sz="quarter" idx="5"/>
          </p:nvPr>
        </p:nvSpPr>
        <p:spPr/>
        <p:txBody>
          <a:bodyPr/>
          <a:lstStyle/>
          <a:p>
            <a:fld id="{92074E50-8E15-4631-B53B-C629CDD88FCB}" type="slidenum">
              <a:rPr lang="en-US" smtClean="0"/>
              <a:t>16</a:t>
            </a:fld>
            <a:endParaRPr lang="en-US" dirty="0"/>
          </a:p>
        </p:txBody>
      </p:sp>
    </p:spTree>
    <p:extLst>
      <p:ext uri="{BB962C8B-B14F-4D97-AF65-F5344CB8AC3E}">
        <p14:creationId xmlns:p14="http://schemas.microsoft.com/office/powerpoint/2010/main" val="3248196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836613"/>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53FECC-06EB-467B-A056-7607750CA000}" type="slidenum">
              <a:rPr lang="en-US" smtClean="0"/>
              <a:t>17</a:t>
            </a:fld>
            <a:endParaRPr lang="en-US" dirty="0"/>
          </a:p>
        </p:txBody>
      </p:sp>
    </p:spTree>
    <p:extLst>
      <p:ext uri="{BB962C8B-B14F-4D97-AF65-F5344CB8AC3E}">
        <p14:creationId xmlns:p14="http://schemas.microsoft.com/office/powerpoint/2010/main" val="45138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836613"/>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53FECC-06EB-467B-A056-7607750CA000}" type="slidenum">
              <a:rPr lang="en-US" smtClean="0"/>
              <a:t>22</a:t>
            </a:fld>
            <a:endParaRPr lang="en-US" dirty="0"/>
          </a:p>
        </p:txBody>
      </p:sp>
    </p:spTree>
    <p:extLst>
      <p:ext uri="{BB962C8B-B14F-4D97-AF65-F5344CB8AC3E}">
        <p14:creationId xmlns:p14="http://schemas.microsoft.com/office/powerpoint/2010/main" val="2005738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85BF71-B8B4-4C46-A0B0-E43486B792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C72E728-728A-4287-88D8-469E598A0B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8AE236F-3432-48F4-9F24-0E6D13D539DC}"/>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965AAEA6-F892-41F5-BB21-BCA569768D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479A48B-2346-46BF-9581-2D374A2EDFAF}"/>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212146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EDD450-454F-46B9-AE53-C38DD23673C0}"/>
              </a:ext>
            </a:extLst>
          </p:cNvPr>
          <p:cNvSpPr>
            <a:spLocks noGrp="1"/>
          </p:cNvSpPr>
          <p:nvPr>
            <p:ph type="title"/>
          </p:nvPr>
        </p:nvSpPr>
        <p:spPr/>
        <p:txBody>
          <a:bodyPr/>
          <a:lstStyle>
            <a:lvl1pPr algn="ctr">
              <a:defRPr>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79A937B4-2F48-4883-9BC6-3085B3EF97B1}"/>
              </a:ext>
            </a:extLst>
          </p:cNvPr>
          <p:cNvSpPr>
            <a:spLocks noGrp="1"/>
          </p:cNvSpPr>
          <p:nvPr>
            <p:ph idx="1"/>
          </p:nvPr>
        </p:nvSpPr>
        <p:spPr/>
        <p:txBody>
          <a:bodyPr/>
          <a:lstStyle>
            <a:lvl2pPr marL="685800" indent="-228600">
              <a:buFont typeface="Wingdings" panose="05000000000000000000" pitchFamily="2" charset="2"/>
              <a:buChar char="§"/>
              <a:defRPr/>
            </a:lvl2pPr>
            <a:lvl3pPr marL="1257300" indent="-342900">
              <a:buFont typeface="Wingdings" panose="05000000000000000000" pitchFamily="2" charset="2"/>
              <a:buChar char="ü"/>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1658815E-97AC-43E8-8236-4B388AD777CF}"/>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D4E3C829-0554-4C1D-919E-73A18CEC83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C308DEA4-8651-467E-91A0-D9F66E4214CC}"/>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135968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5648CE-9AD3-4F99-A95D-24B68FD46B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B5838EE8-DF60-4ABD-B682-80FFC08ABD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57BAF2F2-20D1-4CD2-8DB0-A5FF9318260A}"/>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3E77165F-AC1A-444A-AED6-40440611CF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F09E257-8098-4496-91A1-E8F0058C8209}"/>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267123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F729D4-EB2C-4509-8333-073FE9F7F4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238AE18-E019-47E2-A873-203CC50168F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6184872-9EB0-42A2-BC76-2B88797C4D5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8C861FD-C0FD-43BE-B36A-8739F31C0296}"/>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6" name="Footer Placeholder 5">
            <a:extLst>
              <a:ext uri="{FF2B5EF4-FFF2-40B4-BE49-F238E27FC236}">
                <a16:creationId xmlns:a16="http://schemas.microsoft.com/office/drawing/2014/main" xmlns="" id="{414A460E-F383-4F4B-B84F-12A1BF971FE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6A9E1D1A-1E50-4BCA-B439-270A2FA53F56}"/>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2703550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4925E8-9AA9-4364-957D-F7D667B5E6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34935B2-0740-42C1-898F-C029CB1617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EBB8B27C-8B21-45C6-9CB6-490E7FAD4FA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9C0E2350-D292-4958-AD66-22A6DA7238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5B8FE967-83FB-47FE-B1D5-4F5719B598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91631EE-D998-4470-B9C2-3ACC37646758}"/>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8" name="Footer Placeholder 7">
            <a:extLst>
              <a:ext uri="{FF2B5EF4-FFF2-40B4-BE49-F238E27FC236}">
                <a16:creationId xmlns:a16="http://schemas.microsoft.com/office/drawing/2014/main" xmlns="" id="{13A7728D-3428-4FEC-AD9B-1230FB7D6B5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981C87FA-A83C-4988-8716-2718ED47CD07}"/>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2482841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7FEF2C-8C82-47BA-82D5-8C9B7A35B2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55F12AD-CD1A-4375-BE66-FF3CB2411393}"/>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4" name="Footer Placeholder 3">
            <a:extLst>
              <a:ext uri="{FF2B5EF4-FFF2-40B4-BE49-F238E27FC236}">
                <a16:creationId xmlns:a16="http://schemas.microsoft.com/office/drawing/2014/main" xmlns="" id="{F88D1ACE-6CD7-4B5A-B216-9BB6A694438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319F0AF1-D8D1-4148-983C-B3DC386603C6}"/>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4039101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44043AF-94DE-4EAA-A6AC-0E1785DDF6C7}"/>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3" name="Footer Placeholder 2">
            <a:extLst>
              <a:ext uri="{FF2B5EF4-FFF2-40B4-BE49-F238E27FC236}">
                <a16:creationId xmlns:a16="http://schemas.microsoft.com/office/drawing/2014/main" xmlns="" id="{16E2DE6E-FFA1-4057-A6D1-38FD7B84E71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75F3A39F-DB49-4FAA-B2DD-EE341111262A}"/>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3494573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DAEE6-0CE5-4345-84A3-F5DCD2E659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FDDAB7-D5E6-4CC7-89E2-0D215A6D9A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37475D4-B007-45AC-B808-ACE5F678BE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9E5CD52-2C81-4890-B610-6DC5580DB20D}"/>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6" name="Footer Placeholder 5">
            <a:extLst>
              <a:ext uri="{FF2B5EF4-FFF2-40B4-BE49-F238E27FC236}">
                <a16:creationId xmlns:a16="http://schemas.microsoft.com/office/drawing/2014/main" xmlns="" id="{F5A7DF50-0A7A-441F-97AF-39B003DB6AC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528A005D-7704-4D53-B3C3-36ECAFE0AC59}"/>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191004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671932-FE34-4B6A-89C1-A1FCBFF14D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2622BDA6-3A9B-4B25-80CF-BF4D92A55A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CC9A9E68-29BE-41D3-8527-8E5923938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70C3BB7C-9EA8-48E6-9D23-CCB0EDE53CA3}"/>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6" name="Footer Placeholder 5">
            <a:extLst>
              <a:ext uri="{FF2B5EF4-FFF2-40B4-BE49-F238E27FC236}">
                <a16:creationId xmlns:a16="http://schemas.microsoft.com/office/drawing/2014/main" xmlns="" id="{32BB5748-3BA8-4150-83E9-A820458E00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5D3E0E36-3BD3-4308-B68D-4719C51B6D0E}"/>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393627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E682C1-BF5B-4C89-BC68-21154DEC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2ABD824-26B2-4547-B2D1-148BC2B915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2E00809-3B0D-4866-BE69-83AFB23C7E56}"/>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BC42C233-E791-41E8-B113-33956EB9AF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3AFBED4-D099-4D43-AF66-C8FB92C3C336}"/>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2396477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024867D-4D83-48D3-9197-F9AD1AE217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9C9F5CF-A4EE-4F58-A353-CE31F1BAB4B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E168EF-F49B-464E-80BC-071DC394B8ED}"/>
              </a:ext>
            </a:extLst>
          </p:cNvPr>
          <p:cNvSpPr>
            <a:spLocks noGrp="1"/>
          </p:cNvSpPr>
          <p:nvPr>
            <p:ph type="dt" sz="half" idx="10"/>
          </p:nvPr>
        </p:nvSpPr>
        <p:spPr/>
        <p:txBody>
          <a:body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928276D9-811E-407B-BBF8-82D1A7AEFB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C36787E0-CEEB-4EF6-8846-17325ADEE745}"/>
              </a:ext>
            </a:extLst>
          </p:cNvPr>
          <p:cNvSpPr>
            <a:spLocks noGrp="1"/>
          </p:cNvSpPr>
          <p:nvPr>
            <p:ph type="sldNum" sz="quarter" idx="12"/>
          </p:nvPr>
        </p:nvSpPr>
        <p:spPr/>
        <p:txBody>
          <a:bodyPr/>
          <a:lstStyle/>
          <a:p>
            <a:fld id="{A81DB473-4844-4191-8C69-E0B3C0595BEC}" type="slidenum">
              <a:rPr lang="en-US" smtClean="0"/>
              <a:t>‹#›</a:t>
            </a:fld>
            <a:endParaRPr lang="en-US" dirty="0"/>
          </a:p>
        </p:txBody>
      </p:sp>
    </p:spTree>
    <p:extLst>
      <p:ext uri="{BB962C8B-B14F-4D97-AF65-F5344CB8AC3E}">
        <p14:creationId xmlns:p14="http://schemas.microsoft.com/office/powerpoint/2010/main" val="3707248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457200" indent="-457200">
              <a:buFont typeface="Wingdings" panose="05000000000000000000" pitchFamily="2" charset="2"/>
              <a:buChar char="q"/>
              <a:defRPr/>
            </a:lvl1pPr>
            <a:lvl2pPr marL="804863" indent="-347663">
              <a:buFont typeface="Wingdings" panose="05000000000000000000" pitchFamily="2" charset="2"/>
              <a:buChar char="ü"/>
              <a:defRPr/>
            </a:lvl2pPr>
            <a:lvl3pPr marL="1262063" indent="-347663">
              <a:buFont typeface="Wingdings" panose="05000000000000000000" pitchFamily="2" charset="2"/>
              <a:buChar char="§"/>
              <a:defRPr/>
            </a:lvl3pPr>
            <a:lvl4pPr marL="1719263" indent="-347663">
              <a:buFont typeface="Wingdings" panose="05000000000000000000" pitchFamily="2" charset="2"/>
              <a:buChar char="Ø"/>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10"/>
          </p:nvPr>
        </p:nvSpPr>
        <p:spPr/>
        <p:txBody>
          <a:bodyPr/>
          <a:lstStyle/>
          <a:p>
            <a:fld id="{8BAC6A96-D693-48BF-8992-C583B45150A6}" type="datetimeFigureOut">
              <a:rPr lang="en-US" smtClean="0"/>
              <a:t>4/9/20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A9816A-9053-4017-A1BE-6CAF76F073E5}" type="slidenum">
              <a:rPr lang="en-US" smtClean="0"/>
              <a:t>‹#›</a:t>
            </a:fld>
            <a:endParaRPr lang="en-US" dirty="0"/>
          </a:p>
        </p:txBody>
      </p:sp>
    </p:spTree>
    <p:extLst>
      <p:ext uri="{BB962C8B-B14F-4D97-AF65-F5344CB8AC3E}">
        <p14:creationId xmlns:p14="http://schemas.microsoft.com/office/powerpoint/2010/main" val="16759486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250ACDF-ACB2-4DE4-82D4-C9736D618A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D4F0A6A-F6EC-428C-9ABD-F3DE190802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99CE434-03DF-43D4-8641-286A2C9FA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FA924-9A3B-4D54-B959-6AE6FD03216F}" type="datetimeFigureOut">
              <a:rPr lang="en-US" smtClean="0"/>
              <a:t>4/9/20</a:t>
            </a:fld>
            <a:endParaRPr lang="en-US" dirty="0"/>
          </a:p>
        </p:txBody>
      </p:sp>
      <p:sp>
        <p:nvSpPr>
          <p:cNvPr id="5" name="Footer Placeholder 4">
            <a:extLst>
              <a:ext uri="{FF2B5EF4-FFF2-40B4-BE49-F238E27FC236}">
                <a16:creationId xmlns:a16="http://schemas.microsoft.com/office/drawing/2014/main" xmlns="" id="{ED06D6E6-9A02-4CB1-AFC0-EF1D02ACB6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AFA1D298-755D-4AE6-8436-D942975299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DB473-4844-4191-8C69-E0B3C0595BEC}" type="slidenum">
              <a:rPr lang="en-US" smtClean="0"/>
              <a:t>‹#›</a:t>
            </a:fld>
            <a:endParaRPr lang="en-US" dirty="0"/>
          </a:p>
        </p:txBody>
      </p:sp>
      <p:pic>
        <p:nvPicPr>
          <p:cNvPr id="7" name="Picture 6" descr="collab-ed-network-logo@3x.png">
            <a:extLst>
              <a:ext uri="{FF2B5EF4-FFF2-40B4-BE49-F238E27FC236}">
                <a16:creationId xmlns:a16="http://schemas.microsoft.com/office/drawing/2014/main" xmlns="" id="{08400237-E66F-4A8F-9887-7EFB62AABFD7}"/>
              </a:ext>
            </a:extLst>
          </p:cNvPr>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06678" y="5889173"/>
            <a:ext cx="3009124" cy="900932"/>
          </a:xfrm>
          <a:prstGeom prst="rect">
            <a:avLst/>
          </a:prstGeom>
          <a:solidFill>
            <a:srgbClr val="5EC6F4"/>
          </a:solidFill>
          <a:ln w="19050">
            <a:noFill/>
          </a:ln>
        </p:spPr>
      </p:pic>
    </p:spTree>
    <p:extLst>
      <p:ext uri="{BB962C8B-B14F-4D97-AF65-F5344CB8AC3E}">
        <p14:creationId xmlns:p14="http://schemas.microsoft.com/office/powerpoint/2010/main" val="4082941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sv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0A023-53A8-4E70-9111-3CCA4D9FE364}"/>
              </a:ext>
            </a:extLst>
          </p:cNvPr>
          <p:cNvSpPr>
            <a:spLocks noGrp="1"/>
          </p:cNvSpPr>
          <p:nvPr>
            <p:ph type="ctrTitle"/>
          </p:nvPr>
        </p:nvSpPr>
        <p:spPr/>
        <p:txBody>
          <a:bodyPr>
            <a:normAutofit fontScale="90000"/>
          </a:bodyPr>
          <a:lstStyle/>
          <a:p>
            <a:r>
              <a:rPr lang="en-US" dirty="0">
                <a:latin typeface="Calibri" panose="020F0502020204030204" pitchFamily="34" charset="0"/>
                <a:cs typeface="Calibri" panose="020F0502020204030204" pitchFamily="34" charset="0"/>
              </a:rPr>
              <a:t>Meeting the Needs of Students with Disabilities During School Closure</a:t>
            </a:r>
          </a:p>
        </p:txBody>
      </p:sp>
      <p:sp>
        <p:nvSpPr>
          <p:cNvPr id="3" name="Subtitle 2">
            <a:extLst>
              <a:ext uri="{FF2B5EF4-FFF2-40B4-BE49-F238E27FC236}">
                <a16:creationId xmlns:a16="http://schemas.microsoft.com/office/drawing/2014/main" xmlns="" id="{FF303853-4A84-4184-80D0-C74600354CD5}"/>
              </a:ext>
            </a:extLst>
          </p:cNvPr>
          <p:cNvSpPr>
            <a:spLocks noGrp="1"/>
          </p:cNvSpPr>
          <p:nvPr>
            <p:ph type="subTitle" idx="1"/>
          </p:nvPr>
        </p:nvSpPr>
        <p:spPr/>
        <p:txBody>
          <a:bodyPr>
            <a:normAutofit fontScale="77500" lnSpcReduction="20000"/>
          </a:bodyPr>
          <a:lstStyle/>
          <a:p>
            <a:endParaRPr lang="en-US" dirty="0"/>
          </a:p>
          <a:p>
            <a:endParaRPr lang="en-US" dirty="0"/>
          </a:p>
          <a:p>
            <a:r>
              <a:rPr lang="en-US" dirty="0"/>
              <a:t>Christy E. Noe, Ph.D.</a:t>
            </a:r>
          </a:p>
          <a:p>
            <a:r>
              <a:rPr lang="en-US" dirty="0"/>
              <a:t>President/CEO</a:t>
            </a:r>
          </a:p>
          <a:p>
            <a:r>
              <a:rPr lang="en-US" dirty="0"/>
              <a:t>April 9, 2020</a:t>
            </a:r>
          </a:p>
        </p:txBody>
      </p:sp>
    </p:spTree>
    <p:extLst>
      <p:ext uri="{BB962C8B-B14F-4D97-AF65-F5344CB8AC3E}">
        <p14:creationId xmlns:p14="http://schemas.microsoft.com/office/powerpoint/2010/main" val="158439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40A023-53A8-4E70-9111-3CCA4D9FE364}"/>
              </a:ext>
            </a:extLst>
          </p:cNvPr>
          <p:cNvSpPr>
            <a:spLocks noGrp="1"/>
          </p:cNvSpPr>
          <p:nvPr>
            <p:ph type="title"/>
          </p:nvPr>
        </p:nvSpPr>
        <p:spPr/>
        <p:txBody>
          <a:bodyPr>
            <a:normAutofit/>
          </a:bodyPr>
          <a:lstStyle/>
          <a:p>
            <a:r>
              <a:rPr lang="en-US" dirty="0">
                <a:latin typeface="Calibri" panose="020F0502020204030204" pitchFamily="34" charset="0"/>
                <a:cs typeface="Calibri" panose="020F0502020204030204" pitchFamily="34" charset="0"/>
              </a:rPr>
              <a:t>Today’s Outcomes</a:t>
            </a:r>
            <a:endParaRPr lang="en-US" sz="44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xmlns="" id="{FF303853-4A84-4184-80D0-C74600354CD5}"/>
              </a:ext>
            </a:extLst>
          </p:cNvPr>
          <p:cNvSpPr>
            <a:spLocks noGrp="1"/>
          </p:cNvSpPr>
          <p:nvPr>
            <p:ph idx="1"/>
          </p:nvPr>
        </p:nvSpPr>
        <p:spPr/>
        <p:txBody>
          <a:bodyPr>
            <a:normAutofit/>
          </a:bodyPr>
          <a:lstStyle/>
          <a:p>
            <a:pPr marL="0" indent="0">
              <a:buNone/>
            </a:pPr>
            <a:r>
              <a:rPr lang="en-US" dirty="0"/>
              <a:t>Shared understanding of…</a:t>
            </a:r>
          </a:p>
          <a:p>
            <a:pPr marL="0" indent="0">
              <a:buNone/>
            </a:pPr>
            <a:endParaRPr lang="en-US" dirty="0"/>
          </a:p>
          <a:p>
            <a:pPr marL="569913" lvl="1" indent="-339725">
              <a:lnSpc>
                <a:spcPct val="100000"/>
              </a:lnSpc>
              <a:spcAft>
                <a:spcPts val="600"/>
              </a:spcAft>
              <a:buFont typeface="Arial"/>
              <a:buChar char="•"/>
            </a:pPr>
            <a:r>
              <a:rPr lang="en-US" dirty="0"/>
              <a:t>Obligations under IDEA and Florida State Statues related to serving students with disabilities during a school closure (Legal parameters) </a:t>
            </a:r>
          </a:p>
          <a:p>
            <a:pPr marL="569913" lvl="1" indent="-339725">
              <a:lnSpc>
                <a:spcPct val="100000"/>
              </a:lnSpc>
              <a:spcAft>
                <a:spcPts val="600"/>
              </a:spcAft>
              <a:buFont typeface="Arial"/>
              <a:buChar char="•"/>
            </a:pPr>
            <a:r>
              <a:rPr lang="en-US" dirty="0"/>
              <a:t>Communications and family engagement </a:t>
            </a:r>
          </a:p>
          <a:p>
            <a:pPr marL="569913" lvl="1" indent="-339725">
              <a:lnSpc>
                <a:spcPct val="100000"/>
              </a:lnSpc>
              <a:spcAft>
                <a:spcPts val="600"/>
              </a:spcAft>
              <a:buFont typeface="Arial"/>
              <a:buChar char="•"/>
            </a:pPr>
            <a:r>
              <a:rPr lang="en-US" dirty="0"/>
              <a:t>IEP or Stakeholder team considerations</a:t>
            </a:r>
          </a:p>
          <a:p>
            <a:pPr marL="569913" lvl="1" indent="-339725">
              <a:lnSpc>
                <a:spcPct val="100000"/>
              </a:lnSpc>
              <a:spcAft>
                <a:spcPts val="600"/>
              </a:spcAft>
              <a:buFont typeface="Arial"/>
              <a:buChar char="•"/>
            </a:pPr>
            <a:r>
              <a:rPr lang="en-US" dirty="0"/>
              <a:t>Future considerations/Transition/Planning for successful school re-entry</a:t>
            </a:r>
          </a:p>
          <a:p>
            <a:pPr marL="230188" lvl="1" indent="0">
              <a:lnSpc>
                <a:spcPct val="100000"/>
              </a:lnSpc>
              <a:spcAft>
                <a:spcPts val="600"/>
              </a:spcAft>
              <a:buNone/>
            </a:pPr>
            <a:endParaRPr lang="en-US" dirty="0"/>
          </a:p>
          <a:p>
            <a:pPr marL="569913" lvl="1" indent="-339725">
              <a:lnSpc>
                <a:spcPct val="100000"/>
              </a:lnSpc>
              <a:spcAft>
                <a:spcPts val="600"/>
              </a:spcAft>
              <a:buFont typeface="Arial"/>
              <a:buChar char="•"/>
            </a:pPr>
            <a:endParaRPr lang="en-US" dirty="0"/>
          </a:p>
        </p:txBody>
      </p:sp>
    </p:spTree>
    <p:extLst>
      <p:ext uri="{BB962C8B-B14F-4D97-AF65-F5344CB8AC3E}">
        <p14:creationId xmlns:p14="http://schemas.microsoft.com/office/powerpoint/2010/main" val="2237384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0DCEDD-A800-461C-8D45-C7539004C2B9}"/>
              </a:ext>
            </a:extLst>
          </p:cNvPr>
          <p:cNvSpPr>
            <a:spLocks noGrp="1"/>
          </p:cNvSpPr>
          <p:nvPr>
            <p:ph type="title"/>
          </p:nvPr>
        </p:nvSpPr>
        <p:spPr/>
        <p:txBody>
          <a:bodyPr>
            <a:normAutofit fontScale="90000"/>
          </a:bodyPr>
          <a:lstStyle/>
          <a:p>
            <a:r>
              <a:rPr lang="en-US" u="sng" dirty="0"/>
              <a:t>Legal Parameters </a:t>
            </a:r>
            <a:r>
              <a:rPr lang="en-US" dirty="0"/>
              <a:t/>
            </a:r>
            <a:br>
              <a:rPr lang="en-US" dirty="0"/>
            </a:br>
            <a:r>
              <a:rPr lang="en-US" sz="4000" dirty="0"/>
              <a:t>Requirements: Closure/Transition to Alternative Models</a:t>
            </a:r>
          </a:p>
        </p:txBody>
      </p:sp>
      <p:sp>
        <p:nvSpPr>
          <p:cNvPr id="3" name="Content Placeholder 2">
            <a:extLst>
              <a:ext uri="{FF2B5EF4-FFF2-40B4-BE49-F238E27FC236}">
                <a16:creationId xmlns:a16="http://schemas.microsoft.com/office/drawing/2014/main" xmlns="" id="{4E34A109-8606-46C7-B6C2-FD3C95A782B5}"/>
              </a:ext>
            </a:extLst>
          </p:cNvPr>
          <p:cNvSpPr>
            <a:spLocks noGrp="1"/>
          </p:cNvSpPr>
          <p:nvPr>
            <p:ph idx="1"/>
          </p:nvPr>
        </p:nvSpPr>
        <p:spPr/>
        <p:txBody>
          <a:bodyPr>
            <a:normAutofit fontScale="92500" lnSpcReduction="10000"/>
          </a:bodyPr>
          <a:lstStyle/>
          <a:p>
            <a:pPr marL="0" indent="0">
              <a:buNone/>
            </a:pPr>
            <a:r>
              <a:rPr lang="en-US" dirty="0"/>
              <a:t>	Current </a:t>
            </a:r>
            <a:r>
              <a:rPr lang="en-US" b="1" dirty="0">
                <a:solidFill>
                  <a:srgbClr val="0070C0"/>
                </a:solidFill>
              </a:rPr>
              <a:t>U.S. Department of Education </a:t>
            </a:r>
            <a:r>
              <a:rPr lang="en-US" b="1" dirty="0"/>
              <a:t>guidance states that: </a:t>
            </a:r>
          </a:p>
          <a:p>
            <a:pPr marL="0" indent="0">
              <a:buNone/>
            </a:pPr>
            <a:endParaRPr lang="en-US" b="1" dirty="0"/>
          </a:p>
          <a:p>
            <a:r>
              <a:rPr lang="en-US" sz="2400" dirty="0"/>
              <a:t>The IDEA, Section 504, and Title II of the ADA do not specifically address emergency situations where schools are closed. </a:t>
            </a:r>
          </a:p>
          <a:p>
            <a:pPr marL="0" indent="0">
              <a:buNone/>
            </a:pPr>
            <a:endParaRPr lang="en-US" sz="2400" dirty="0"/>
          </a:p>
          <a:p>
            <a:r>
              <a:rPr lang="en-US" sz="2400" b="1" dirty="0"/>
              <a:t>If an LEA suspends instruction to </a:t>
            </a:r>
            <a:r>
              <a:rPr lang="en-US" sz="2400" b="1" i="1" dirty="0"/>
              <a:t>all </a:t>
            </a:r>
            <a:r>
              <a:rPr lang="en-US" sz="2400" b="1" dirty="0"/>
              <a:t>students</a:t>
            </a:r>
            <a:r>
              <a:rPr lang="en-US" sz="2400" dirty="0"/>
              <a:t> in an attempt to slow the spread of COVID-19, the LEA is not required to provide services to students with disabilities during that same period of time. </a:t>
            </a:r>
          </a:p>
          <a:p>
            <a:pPr marL="0" indent="0">
              <a:buNone/>
            </a:pPr>
            <a:endParaRPr lang="en-US" sz="2400" dirty="0"/>
          </a:p>
          <a:p>
            <a:r>
              <a:rPr lang="en-US" sz="2400" b="1" dirty="0"/>
              <a:t>If an LEA reopens or continues to provide educational opportunities to the general student population </a:t>
            </a:r>
            <a:r>
              <a:rPr lang="en-US" sz="2400" dirty="0"/>
              <a:t>through an alternative means, </a:t>
            </a:r>
            <a:r>
              <a:rPr lang="en-US" sz="2400" b="1" i="1" dirty="0">
                <a:highlight>
                  <a:srgbClr val="FFFF00"/>
                </a:highlight>
              </a:rPr>
              <a:t>the school must ensure equal access for students with disabilities, including the provision of FAPE. </a:t>
            </a:r>
            <a:endParaRPr lang="en-US" sz="2400" b="1" dirty="0">
              <a:highlight>
                <a:srgbClr val="FFFF00"/>
              </a:highlight>
            </a:endParaRPr>
          </a:p>
          <a:p>
            <a:endParaRPr lang="en-US" sz="2400" dirty="0"/>
          </a:p>
          <a:p>
            <a:pPr marL="0" indent="0">
              <a:buNone/>
            </a:pPr>
            <a:endParaRPr lang="en-US" b="1" dirty="0"/>
          </a:p>
          <a:p>
            <a:endParaRPr lang="en-US" dirty="0"/>
          </a:p>
        </p:txBody>
      </p:sp>
    </p:spTree>
    <p:extLst>
      <p:ext uri="{BB962C8B-B14F-4D97-AF65-F5344CB8AC3E}">
        <p14:creationId xmlns:p14="http://schemas.microsoft.com/office/powerpoint/2010/main" val="4168381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357649-B536-4486-A3D5-E45A606ADABE}"/>
              </a:ext>
            </a:extLst>
          </p:cNvPr>
          <p:cNvSpPr>
            <a:spLocks noGrp="1"/>
          </p:cNvSpPr>
          <p:nvPr>
            <p:ph type="title"/>
          </p:nvPr>
        </p:nvSpPr>
        <p:spPr/>
        <p:txBody>
          <a:bodyPr>
            <a:normAutofit/>
          </a:bodyPr>
          <a:lstStyle/>
          <a:p>
            <a:r>
              <a:rPr lang="en-US" sz="3600" dirty="0"/>
              <a:t>Requirements: Closure/Transition to Alternative Models</a:t>
            </a:r>
          </a:p>
        </p:txBody>
      </p:sp>
      <p:sp>
        <p:nvSpPr>
          <p:cNvPr id="3" name="Content Placeholder 2">
            <a:extLst>
              <a:ext uri="{FF2B5EF4-FFF2-40B4-BE49-F238E27FC236}">
                <a16:creationId xmlns:a16="http://schemas.microsoft.com/office/drawing/2014/main" xmlns="" id="{09A55FCA-4131-485E-A286-42073980835E}"/>
              </a:ext>
            </a:extLst>
          </p:cNvPr>
          <p:cNvSpPr>
            <a:spLocks noGrp="1"/>
          </p:cNvSpPr>
          <p:nvPr>
            <p:ph idx="1"/>
          </p:nvPr>
        </p:nvSpPr>
        <p:spPr/>
        <p:txBody>
          <a:bodyPr/>
          <a:lstStyle/>
          <a:p>
            <a:r>
              <a:rPr lang="en-US" b="1" dirty="0"/>
              <a:t>If an LEA reopens or continues to provide educational opportunities to the general student population </a:t>
            </a:r>
            <a:r>
              <a:rPr lang="en-US" dirty="0"/>
              <a:t>through an alternative means, change of placement and any IEP amendments should be addressed through IEP team meetings or through written agreements with parents in lieu of meetings. </a:t>
            </a:r>
            <a:r>
              <a:rPr lang="en-US" b="1" i="1" dirty="0">
                <a:highlight>
                  <a:srgbClr val="FFFF00"/>
                </a:highlight>
              </a:rPr>
              <a:t>Inability to convene a meeting due to the pandemic should not be a barrier to providing services. </a:t>
            </a:r>
          </a:p>
          <a:p>
            <a:endParaRPr lang="en-US" b="1" i="1" dirty="0">
              <a:highlight>
                <a:srgbClr val="FFFF00"/>
              </a:highlight>
            </a:endParaRPr>
          </a:p>
          <a:p>
            <a:r>
              <a:rPr lang="en-US" dirty="0"/>
              <a:t>Recent OCR guidance indicates that IEP teams and 504 personnel may meet via teleconference if needed. </a:t>
            </a:r>
            <a:endParaRPr lang="en-US" u="sng" dirty="0"/>
          </a:p>
        </p:txBody>
      </p:sp>
    </p:spTree>
    <p:extLst>
      <p:ext uri="{BB962C8B-B14F-4D97-AF65-F5344CB8AC3E}">
        <p14:creationId xmlns:p14="http://schemas.microsoft.com/office/powerpoint/2010/main" val="27662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93A2BB-B9A2-498F-9CE7-ADB1F290BF48}"/>
              </a:ext>
            </a:extLst>
          </p:cNvPr>
          <p:cNvSpPr>
            <a:spLocks noGrp="1"/>
          </p:cNvSpPr>
          <p:nvPr>
            <p:ph type="title"/>
          </p:nvPr>
        </p:nvSpPr>
        <p:spPr/>
        <p:txBody>
          <a:bodyPr>
            <a:normAutofit/>
          </a:bodyPr>
          <a:lstStyle/>
          <a:p>
            <a:r>
              <a:rPr lang="en-US" sz="3600" dirty="0"/>
              <a:t>Requirements: Closure/Transition to Alternative Models</a:t>
            </a:r>
          </a:p>
        </p:txBody>
      </p:sp>
      <p:sp>
        <p:nvSpPr>
          <p:cNvPr id="3" name="Content Placeholder 2">
            <a:extLst>
              <a:ext uri="{FF2B5EF4-FFF2-40B4-BE49-F238E27FC236}">
                <a16:creationId xmlns:a16="http://schemas.microsoft.com/office/drawing/2014/main" xmlns="" id="{33337E65-05F3-4653-BB1A-08020027A1A9}"/>
              </a:ext>
            </a:extLst>
          </p:cNvPr>
          <p:cNvSpPr>
            <a:spLocks noGrp="1"/>
          </p:cNvSpPr>
          <p:nvPr>
            <p:ph idx="1"/>
          </p:nvPr>
        </p:nvSpPr>
        <p:spPr/>
        <p:txBody>
          <a:bodyPr/>
          <a:lstStyle/>
          <a:p>
            <a:r>
              <a:rPr lang="en-US" dirty="0"/>
              <a:t>Where evaluations require face-to-face interaction, they will need to be postponed until school reopens. However, other evaluations that can be done remotely may take place during the closure with parental consent. </a:t>
            </a:r>
          </a:p>
          <a:p>
            <a:pPr marL="0" indent="0">
              <a:buNone/>
            </a:pPr>
            <a:endParaRPr lang="en-US" dirty="0"/>
          </a:p>
          <a:p>
            <a:r>
              <a:rPr lang="en-US" dirty="0"/>
              <a:t>The Department of Health and Human Services announced last week that privacy restrictions on platforms for telehealth have been waived. Otherwise HIPAA and FERPA rules could have gotten in the way of online delivery of therapy and other health services. </a:t>
            </a:r>
          </a:p>
        </p:txBody>
      </p:sp>
    </p:spTree>
    <p:extLst>
      <p:ext uri="{BB962C8B-B14F-4D97-AF65-F5344CB8AC3E}">
        <p14:creationId xmlns:p14="http://schemas.microsoft.com/office/powerpoint/2010/main" val="1434562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339787-56AE-4BCD-9F20-17B39BB294DF}"/>
              </a:ext>
            </a:extLst>
          </p:cNvPr>
          <p:cNvSpPr>
            <a:spLocks noGrp="1"/>
          </p:cNvSpPr>
          <p:nvPr>
            <p:ph type="title"/>
          </p:nvPr>
        </p:nvSpPr>
        <p:spPr/>
        <p:txBody>
          <a:bodyPr>
            <a:normAutofit/>
          </a:bodyPr>
          <a:lstStyle/>
          <a:p>
            <a:r>
              <a:rPr lang="en-US" sz="3600" dirty="0"/>
              <a:t>Requirements: Closure/Transition to Alternative Models</a:t>
            </a:r>
          </a:p>
        </p:txBody>
      </p:sp>
      <p:sp>
        <p:nvSpPr>
          <p:cNvPr id="3" name="Content Placeholder 2">
            <a:extLst>
              <a:ext uri="{FF2B5EF4-FFF2-40B4-BE49-F238E27FC236}">
                <a16:creationId xmlns:a16="http://schemas.microsoft.com/office/drawing/2014/main" xmlns="" id="{848AF034-E4A3-4D71-B9E8-817685BEAF83}"/>
              </a:ext>
            </a:extLst>
          </p:cNvPr>
          <p:cNvSpPr>
            <a:spLocks noGrp="1"/>
          </p:cNvSpPr>
          <p:nvPr>
            <p:ph idx="1"/>
          </p:nvPr>
        </p:nvSpPr>
        <p:spPr/>
        <p:txBody>
          <a:bodyPr/>
          <a:lstStyle/>
          <a:p>
            <a:r>
              <a:rPr lang="en-US" dirty="0"/>
              <a:t>A student’s IEP team, or appropriate personnel under Section 504, may determine that compensatory services are appropriate, based on each student’s specific situation and needs, including in situations where skills are lost during the disruption. </a:t>
            </a:r>
          </a:p>
          <a:p>
            <a:pPr marL="0" indent="0">
              <a:buNone/>
            </a:pPr>
            <a:endParaRPr lang="en-US" dirty="0"/>
          </a:p>
          <a:p>
            <a:r>
              <a:rPr lang="en-US" dirty="0"/>
              <a:t>Schools should carefully document communication with parents, provision of services, and all decisions related to provision of services under these extraordinary circumstances. </a:t>
            </a:r>
          </a:p>
        </p:txBody>
      </p:sp>
    </p:spTree>
    <p:extLst>
      <p:ext uri="{BB962C8B-B14F-4D97-AF65-F5344CB8AC3E}">
        <p14:creationId xmlns:p14="http://schemas.microsoft.com/office/powerpoint/2010/main" val="352731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7A107C-BF7B-44C7-97B6-09C382EA4D76}"/>
              </a:ext>
            </a:extLst>
          </p:cNvPr>
          <p:cNvSpPr>
            <a:spLocks noGrp="1"/>
          </p:cNvSpPr>
          <p:nvPr>
            <p:ph type="title"/>
          </p:nvPr>
        </p:nvSpPr>
        <p:spPr/>
        <p:txBody>
          <a:bodyPr>
            <a:normAutofit/>
          </a:bodyPr>
          <a:lstStyle/>
          <a:p>
            <a:r>
              <a:rPr lang="en-US" sz="3600" dirty="0"/>
              <a:t>Requirements: Closure/Transition to Alternative Models</a:t>
            </a:r>
          </a:p>
        </p:txBody>
      </p:sp>
      <p:sp>
        <p:nvSpPr>
          <p:cNvPr id="3" name="Content Placeholder 2">
            <a:extLst>
              <a:ext uri="{FF2B5EF4-FFF2-40B4-BE49-F238E27FC236}">
                <a16:creationId xmlns:a16="http://schemas.microsoft.com/office/drawing/2014/main" xmlns="" id="{53CCADAE-CAE0-4EED-B773-A54CCA42C208}"/>
              </a:ext>
            </a:extLst>
          </p:cNvPr>
          <p:cNvSpPr>
            <a:spLocks noGrp="1"/>
          </p:cNvSpPr>
          <p:nvPr>
            <p:ph idx="1"/>
          </p:nvPr>
        </p:nvSpPr>
        <p:spPr/>
        <p:txBody>
          <a:bodyPr/>
          <a:lstStyle/>
          <a:p>
            <a:r>
              <a:rPr lang="en-US" b="1" u="sng" dirty="0"/>
              <a:t>Supplemental guidance </a:t>
            </a:r>
            <a:r>
              <a:rPr lang="en-US" dirty="0"/>
              <a:t>released last weekend clarifies the following:</a:t>
            </a:r>
          </a:p>
          <a:p>
            <a:r>
              <a:rPr lang="en-US" dirty="0"/>
              <a:t>Ensuring compliance with IDEA and Section 504 </a:t>
            </a:r>
            <a:r>
              <a:rPr lang="en-US" b="1" i="1" dirty="0"/>
              <a:t>should not </a:t>
            </a:r>
            <a:r>
              <a:rPr lang="en-US" dirty="0"/>
              <a:t>prevent any school from offering educational programs through distance instruction. </a:t>
            </a:r>
          </a:p>
          <a:p>
            <a:r>
              <a:rPr lang="en-US" dirty="0"/>
              <a:t>Federal disability law </a:t>
            </a:r>
            <a:r>
              <a:rPr lang="en-US" b="1" dirty="0"/>
              <a:t>allows for flexibility </a:t>
            </a:r>
            <a:r>
              <a:rPr lang="en-US" dirty="0"/>
              <a:t>in determining how to meet the individual needs of students with disabilities. </a:t>
            </a:r>
          </a:p>
          <a:p>
            <a:r>
              <a:rPr lang="en-US" dirty="0"/>
              <a:t>The determination of how </a:t>
            </a:r>
            <a:r>
              <a:rPr lang="en-US" b="1" dirty="0"/>
              <a:t>FAPE </a:t>
            </a:r>
            <a:r>
              <a:rPr lang="en-US" dirty="0"/>
              <a:t>is to be provided may need to be different in this time of unprecedented national emergency. </a:t>
            </a:r>
          </a:p>
          <a:p>
            <a:r>
              <a:rPr lang="en-US" dirty="0"/>
              <a:t>Federal law does not mandate specific </a:t>
            </a:r>
            <a:r>
              <a:rPr lang="en-US" b="1" dirty="0"/>
              <a:t>methodologies. </a:t>
            </a:r>
            <a:endParaRPr lang="en-US" dirty="0"/>
          </a:p>
        </p:txBody>
      </p:sp>
    </p:spTree>
    <p:extLst>
      <p:ext uri="{BB962C8B-B14F-4D97-AF65-F5344CB8AC3E}">
        <p14:creationId xmlns:p14="http://schemas.microsoft.com/office/powerpoint/2010/main" val="332287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6A38AE-5D77-4672-8D3A-7BC91112B940}"/>
              </a:ext>
            </a:extLst>
          </p:cNvPr>
          <p:cNvSpPr>
            <a:spLocks noGrp="1"/>
          </p:cNvSpPr>
          <p:nvPr>
            <p:ph type="title"/>
          </p:nvPr>
        </p:nvSpPr>
        <p:spPr/>
        <p:txBody>
          <a:bodyPr/>
          <a:lstStyle/>
          <a:p>
            <a:r>
              <a:rPr lang="en-US" dirty="0"/>
              <a:t>Connect with Families</a:t>
            </a:r>
          </a:p>
        </p:txBody>
      </p:sp>
      <p:sp>
        <p:nvSpPr>
          <p:cNvPr id="3" name="Content Placeholder 2">
            <a:extLst>
              <a:ext uri="{FF2B5EF4-FFF2-40B4-BE49-F238E27FC236}">
                <a16:creationId xmlns:a16="http://schemas.microsoft.com/office/drawing/2014/main" xmlns="" id="{93EC589A-64A8-4326-9C44-EF49E7B8C1B0}"/>
              </a:ext>
            </a:extLst>
          </p:cNvPr>
          <p:cNvSpPr>
            <a:spLocks noGrp="1"/>
          </p:cNvSpPr>
          <p:nvPr>
            <p:ph idx="1"/>
          </p:nvPr>
        </p:nvSpPr>
        <p:spPr/>
        <p:txBody>
          <a:bodyPr/>
          <a:lstStyle/>
          <a:p>
            <a:r>
              <a:rPr lang="en-US" dirty="0"/>
              <a:t>Individual students = individualized family needs</a:t>
            </a:r>
          </a:p>
          <a:p>
            <a:r>
              <a:rPr lang="en-US" dirty="0"/>
              <a:t>Opportunity to engage frequently with families</a:t>
            </a:r>
          </a:p>
          <a:p>
            <a:r>
              <a:rPr lang="en-US" dirty="0"/>
              <a:t>“We’re in this together” positive mindset – learning together</a:t>
            </a:r>
          </a:p>
          <a:p>
            <a:r>
              <a:rPr lang="en-US" dirty="0"/>
              <a:t>Establish need(s) in the home learning environment</a:t>
            </a:r>
          </a:p>
          <a:p>
            <a:r>
              <a:rPr lang="en-US" dirty="0"/>
              <a:t>Determine the frequency and schedule of “check-ins” – beyond what is required by ESE services</a:t>
            </a:r>
          </a:p>
          <a:p>
            <a:r>
              <a:rPr lang="en-US" dirty="0"/>
              <a:t>Gain parent insight and information about factors which may impact learning given the new circumstances </a:t>
            </a:r>
          </a:p>
        </p:txBody>
      </p:sp>
    </p:spTree>
    <p:extLst>
      <p:ext uri="{BB962C8B-B14F-4D97-AF65-F5344CB8AC3E}">
        <p14:creationId xmlns:p14="http://schemas.microsoft.com/office/powerpoint/2010/main" val="1943548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44ADD-F5DB-423A-84E5-710B5E967016}"/>
              </a:ext>
            </a:extLst>
          </p:cNvPr>
          <p:cNvSpPr>
            <a:spLocks noGrp="1"/>
          </p:cNvSpPr>
          <p:nvPr>
            <p:ph type="title"/>
          </p:nvPr>
        </p:nvSpPr>
        <p:spPr/>
        <p:txBody>
          <a:bodyPr/>
          <a:lstStyle/>
          <a:p>
            <a:r>
              <a:rPr lang="en-US" dirty="0"/>
              <a:t>Framework</a:t>
            </a:r>
          </a:p>
        </p:txBody>
      </p:sp>
      <p:sp>
        <p:nvSpPr>
          <p:cNvPr id="3" name="Content Placeholder 2">
            <a:extLst>
              <a:ext uri="{FF2B5EF4-FFF2-40B4-BE49-F238E27FC236}">
                <a16:creationId xmlns:a16="http://schemas.microsoft.com/office/drawing/2014/main" xmlns="" id="{60516D8C-3D93-4F0C-8DEB-57E0CC214C5D}"/>
              </a:ext>
            </a:extLst>
          </p:cNvPr>
          <p:cNvSpPr>
            <a:spLocks noGrp="1"/>
          </p:cNvSpPr>
          <p:nvPr>
            <p:ph idx="1"/>
          </p:nvPr>
        </p:nvSpPr>
        <p:spPr/>
        <p:txBody>
          <a:bodyPr/>
          <a:lstStyle/>
          <a:p>
            <a:r>
              <a:rPr lang="en-US" dirty="0"/>
              <a:t>Connect with families</a:t>
            </a:r>
          </a:p>
          <a:p>
            <a:r>
              <a:rPr lang="en-US" dirty="0"/>
              <a:t>Plan an Aligned Approach</a:t>
            </a:r>
          </a:p>
          <a:p>
            <a:r>
              <a:rPr lang="en-US" dirty="0"/>
              <a:t>Convene the Team</a:t>
            </a:r>
          </a:p>
          <a:p>
            <a:r>
              <a:rPr lang="en-US" dirty="0"/>
              <a:t>Deliver High Quality Services</a:t>
            </a:r>
          </a:p>
          <a:p>
            <a:r>
              <a:rPr lang="en-US" dirty="0"/>
              <a:t>Equip Families and Caregivers</a:t>
            </a:r>
          </a:p>
          <a:p>
            <a:r>
              <a:rPr lang="en-US" dirty="0"/>
              <a:t>Reflect, Revise, and Consider Re-entry</a:t>
            </a:r>
          </a:p>
          <a:p>
            <a:endParaRPr lang="en-US" dirty="0"/>
          </a:p>
          <a:p>
            <a:pPr>
              <a:buFont typeface="Wingdings" panose="05000000000000000000" pitchFamily="2" charset="2"/>
              <a:buChar char="v"/>
            </a:pPr>
            <a:r>
              <a:rPr lang="en-US" dirty="0"/>
              <a:t>www.diverselearnerscoop.com</a:t>
            </a:r>
          </a:p>
        </p:txBody>
      </p:sp>
    </p:spTree>
    <p:extLst>
      <p:ext uri="{BB962C8B-B14F-4D97-AF65-F5344CB8AC3E}">
        <p14:creationId xmlns:p14="http://schemas.microsoft.com/office/powerpoint/2010/main" val="226695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211310-8DD3-4D60-BC73-6F5D28B7C7F8}"/>
              </a:ext>
            </a:extLst>
          </p:cNvPr>
          <p:cNvSpPr>
            <a:spLocks noGrp="1"/>
          </p:cNvSpPr>
          <p:nvPr>
            <p:ph type="title"/>
          </p:nvPr>
        </p:nvSpPr>
        <p:spPr/>
        <p:txBody>
          <a:bodyPr/>
          <a:lstStyle/>
          <a:p>
            <a:r>
              <a:rPr lang="en-US" dirty="0"/>
              <a:t>Connections with Families</a:t>
            </a:r>
          </a:p>
        </p:txBody>
      </p:sp>
      <p:sp>
        <p:nvSpPr>
          <p:cNvPr id="3" name="Content Placeholder 2">
            <a:extLst>
              <a:ext uri="{FF2B5EF4-FFF2-40B4-BE49-F238E27FC236}">
                <a16:creationId xmlns:a16="http://schemas.microsoft.com/office/drawing/2014/main" xmlns="" id="{3B3916BD-7AA1-454D-BD3C-00D6393756BE}"/>
              </a:ext>
            </a:extLst>
          </p:cNvPr>
          <p:cNvSpPr>
            <a:spLocks noGrp="1"/>
          </p:cNvSpPr>
          <p:nvPr>
            <p:ph idx="1"/>
          </p:nvPr>
        </p:nvSpPr>
        <p:spPr/>
        <p:txBody>
          <a:bodyPr/>
          <a:lstStyle/>
          <a:p>
            <a:r>
              <a:rPr lang="en-US" dirty="0"/>
              <a:t>Unique opportunity to build bond and strong communication with all families</a:t>
            </a:r>
          </a:p>
          <a:p>
            <a:r>
              <a:rPr lang="en-US" dirty="0"/>
              <a:t>Unique opportunity to connect with families regarding the use of new instructional platforms</a:t>
            </a:r>
          </a:p>
          <a:p>
            <a:r>
              <a:rPr lang="en-US" dirty="0"/>
              <a:t>Unique opportunity for students and families to see instructional staff and service providers in a new light – in their home with their family </a:t>
            </a:r>
          </a:p>
          <a:p>
            <a:r>
              <a:rPr lang="en-US" dirty="0"/>
              <a:t>Unique opportunity to provide encouragement to one another while everyone is doing the best they possibly can despite challenging circumstances </a:t>
            </a:r>
          </a:p>
        </p:txBody>
      </p:sp>
    </p:spTree>
    <p:extLst>
      <p:ext uri="{BB962C8B-B14F-4D97-AF65-F5344CB8AC3E}">
        <p14:creationId xmlns:p14="http://schemas.microsoft.com/office/powerpoint/2010/main" val="3959432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74B5B2-04E6-4656-88C8-AA7DF23552AB}"/>
              </a:ext>
            </a:extLst>
          </p:cNvPr>
          <p:cNvSpPr>
            <a:spLocks noGrp="1"/>
          </p:cNvSpPr>
          <p:nvPr>
            <p:ph type="title"/>
          </p:nvPr>
        </p:nvSpPr>
        <p:spPr/>
        <p:txBody>
          <a:bodyPr/>
          <a:lstStyle/>
          <a:p>
            <a:r>
              <a:rPr lang="en-US" dirty="0"/>
              <a:t>Plan an Aligned Approach </a:t>
            </a:r>
          </a:p>
        </p:txBody>
      </p:sp>
      <p:sp>
        <p:nvSpPr>
          <p:cNvPr id="3" name="Content Placeholder 2">
            <a:extLst>
              <a:ext uri="{FF2B5EF4-FFF2-40B4-BE49-F238E27FC236}">
                <a16:creationId xmlns:a16="http://schemas.microsoft.com/office/drawing/2014/main" xmlns="" id="{A697E003-C3C8-407A-B2A7-1A876D5B89C7}"/>
              </a:ext>
            </a:extLst>
          </p:cNvPr>
          <p:cNvSpPr>
            <a:spLocks noGrp="1"/>
          </p:cNvSpPr>
          <p:nvPr>
            <p:ph idx="1"/>
          </p:nvPr>
        </p:nvSpPr>
        <p:spPr>
          <a:xfrm>
            <a:off x="838200" y="1825625"/>
            <a:ext cx="10515600" cy="4130675"/>
          </a:xfrm>
        </p:spPr>
        <p:txBody>
          <a:bodyPr>
            <a:normAutofit fontScale="92500" lnSpcReduction="20000"/>
          </a:bodyPr>
          <a:lstStyle/>
          <a:p>
            <a:pPr marL="0" indent="0">
              <a:buNone/>
            </a:pPr>
            <a:r>
              <a:rPr lang="en-US" dirty="0"/>
              <a:t>Connect with teachers and service providers to ensure all IEPs are reviewed </a:t>
            </a:r>
          </a:p>
          <a:p>
            <a:pPr>
              <a:buFont typeface="Wingdings" panose="05000000000000000000" pitchFamily="2" charset="2"/>
              <a:buChar char="v"/>
            </a:pPr>
            <a:r>
              <a:rPr lang="en-US" dirty="0"/>
              <a:t>Consider the following:</a:t>
            </a:r>
          </a:p>
          <a:p>
            <a:pPr marL="574675" indent="-398463">
              <a:buFont typeface="Wingdings" panose="05000000000000000000" pitchFamily="2" charset="2"/>
              <a:buChar char="Ø"/>
            </a:pPr>
            <a:r>
              <a:rPr lang="en-US" dirty="0"/>
              <a:t>What type, extent, and intensity of services were being provided before school closed?</a:t>
            </a:r>
          </a:p>
          <a:p>
            <a:pPr marL="574675" indent="-398463">
              <a:buFont typeface="Wingdings" panose="05000000000000000000" pitchFamily="2" charset="2"/>
              <a:buChar char="Ø"/>
            </a:pPr>
            <a:r>
              <a:rPr lang="en-US" dirty="0"/>
              <a:t>What annual goals was the student working toward?</a:t>
            </a:r>
          </a:p>
          <a:p>
            <a:pPr marL="574675" indent="-398463">
              <a:buFont typeface="Wingdings" panose="05000000000000000000" pitchFamily="2" charset="2"/>
              <a:buChar char="Ø"/>
            </a:pPr>
            <a:r>
              <a:rPr lang="en-US" dirty="0"/>
              <a:t>What type, extent, and intensity of services are reasonable given the current school closures, CDC guidelines, and the students’ educational needs?</a:t>
            </a:r>
          </a:p>
          <a:p>
            <a:pPr marL="574675" indent="-398463">
              <a:buFont typeface="Wingdings" panose="05000000000000000000" pitchFamily="2" charset="2"/>
              <a:buChar char="Ø"/>
            </a:pPr>
            <a:r>
              <a:rPr lang="en-US" dirty="0"/>
              <a:t>Are virtual or other distance learning platforms a viable option for the student?</a:t>
            </a:r>
          </a:p>
          <a:p>
            <a:pPr marL="574675" indent="-398463">
              <a:buFont typeface="Wingdings" panose="05000000000000000000" pitchFamily="2" charset="2"/>
              <a:buChar char="Ø"/>
            </a:pPr>
            <a:r>
              <a:rPr lang="en-US" dirty="0"/>
              <a:t>Consider each student’s individual needs – no unilateral approaches</a:t>
            </a:r>
          </a:p>
        </p:txBody>
      </p:sp>
    </p:spTree>
    <p:extLst>
      <p:ext uri="{BB962C8B-B14F-4D97-AF65-F5344CB8AC3E}">
        <p14:creationId xmlns:p14="http://schemas.microsoft.com/office/powerpoint/2010/main" val="3827408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6E307-1307-42EC-AC57-1EDAABB47037}"/>
              </a:ext>
            </a:extLst>
          </p:cNvPr>
          <p:cNvSpPr>
            <a:spLocks noGrp="1"/>
          </p:cNvSpPr>
          <p:nvPr>
            <p:ph type="title"/>
          </p:nvPr>
        </p:nvSpPr>
        <p:spPr/>
        <p:txBody>
          <a:bodyPr/>
          <a:lstStyle/>
          <a:p>
            <a:r>
              <a:rPr lang="en-US" dirty="0"/>
              <a:t>Plan an Aligned Approach </a:t>
            </a:r>
          </a:p>
        </p:txBody>
      </p:sp>
      <p:sp>
        <p:nvSpPr>
          <p:cNvPr id="3" name="Content Placeholder 2">
            <a:extLst>
              <a:ext uri="{FF2B5EF4-FFF2-40B4-BE49-F238E27FC236}">
                <a16:creationId xmlns:a16="http://schemas.microsoft.com/office/drawing/2014/main" xmlns="" id="{77A95782-31CA-4820-B541-43415B54ED92}"/>
              </a:ext>
            </a:extLst>
          </p:cNvPr>
          <p:cNvSpPr>
            <a:spLocks noGrp="1"/>
          </p:cNvSpPr>
          <p:nvPr>
            <p:ph idx="1"/>
          </p:nvPr>
        </p:nvSpPr>
        <p:spPr/>
        <p:txBody>
          <a:bodyPr>
            <a:normAutofit fontScale="92500" lnSpcReduction="10000"/>
          </a:bodyPr>
          <a:lstStyle/>
          <a:p>
            <a:r>
              <a:rPr lang="en-US" dirty="0"/>
              <a:t>What resources are needed to plan effective team meetings?</a:t>
            </a:r>
          </a:p>
          <a:p>
            <a:r>
              <a:rPr lang="en-US" dirty="0"/>
              <a:t>What supports for school personnel will be available given the current circumstances?</a:t>
            </a:r>
          </a:p>
          <a:p>
            <a:r>
              <a:rPr lang="en-US" dirty="0"/>
              <a:t>What instructional resources, tools, strategies, and platforms are available as a resource for the consideration of the teams?</a:t>
            </a:r>
          </a:p>
          <a:p>
            <a:r>
              <a:rPr lang="en-US" dirty="0"/>
              <a:t>How will notification be given? What documentation efforts will be used? (e.g., signatures, be obtained, meeting notes be documented)</a:t>
            </a:r>
          </a:p>
          <a:p>
            <a:r>
              <a:rPr lang="en-US" dirty="0"/>
              <a:t>What district resources are available that may assist with answering procedural meeting questions? (e.g., Is prior written notice be provided? How are signatures being obtained? How are meeting and instructional privacy issues being addressed? etc.)</a:t>
            </a:r>
          </a:p>
        </p:txBody>
      </p:sp>
    </p:spTree>
    <p:extLst>
      <p:ext uri="{BB962C8B-B14F-4D97-AF65-F5344CB8AC3E}">
        <p14:creationId xmlns:p14="http://schemas.microsoft.com/office/powerpoint/2010/main" val="322083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BB3404-C276-4305-BC9F-12D34255ECA2}"/>
              </a:ext>
            </a:extLst>
          </p:cNvPr>
          <p:cNvSpPr>
            <a:spLocks noGrp="1"/>
          </p:cNvSpPr>
          <p:nvPr>
            <p:ph type="title"/>
          </p:nvPr>
        </p:nvSpPr>
        <p:spPr/>
        <p:txBody>
          <a:bodyPr/>
          <a:lstStyle/>
          <a:p>
            <a:r>
              <a:rPr lang="en-US" dirty="0"/>
              <a:t>Considerations Before Convening the Team</a:t>
            </a:r>
          </a:p>
        </p:txBody>
      </p:sp>
      <p:sp>
        <p:nvSpPr>
          <p:cNvPr id="3" name="Content Placeholder 2">
            <a:extLst>
              <a:ext uri="{FF2B5EF4-FFF2-40B4-BE49-F238E27FC236}">
                <a16:creationId xmlns:a16="http://schemas.microsoft.com/office/drawing/2014/main" xmlns="" id="{5252487B-441A-41B5-BF0D-551FD34585CC}"/>
              </a:ext>
            </a:extLst>
          </p:cNvPr>
          <p:cNvSpPr>
            <a:spLocks noGrp="1"/>
          </p:cNvSpPr>
          <p:nvPr>
            <p:ph idx="1"/>
          </p:nvPr>
        </p:nvSpPr>
        <p:spPr/>
        <p:txBody>
          <a:bodyPr>
            <a:normAutofit/>
          </a:bodyPr>
          <a:lstStyle/>
          <a:p>
            <a:r>
              <a:rPr lang="en-US" dirty="0"/>
              <a:t>Determine what typical meeting teams will “look like”</a:t>
            </a:r>
          </a:p>
          <a:p>
            <a:r>
              <a:rPr lang="en-US" dirty="0"/>
              <a:t>Who are the appropriate stakeholders?</a:t>
            </a:r>
          </a:p>
          <a:p>
            <a:r>
              <a:rPr lang="en-US" dirty="0"/>
              <a:t>Determine mutually agreeable meeting time for the school, family, and service providers, as applicable</a:t>
            </a:r>
          </a:p>
          <a:p>
            <a:r>
              <a:rPr lang="en-US" dirty="0"/>
              <a:t>Ensure all parties are comfortable with format used for meeting so that they may fully engage in the meeting process</a:t>
            </a:r>
          </a:p>
          <a:p>
            <a:r>
              <a:rPr lang="en-US" dirty="0"/>
              <a:t>Ensure ample time is allocated to seek input and develop plan </a:t>
            </a:r>
          </a:p>
        </p:txBody>
      </p:sp>
    </p:spTree>
    <p:extLst>
      <p:ext uri="{BB962C8B-B14F-4D97-AF65-F5344CB8AC3E}">
        <p14:creationId xmlns:p14="http://schemas.microsoft.com/office/powerpoint/2010/main" val="427228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EDBDDE-8FDF-414E-B15E-85CB0F94C85D}"/>
              </a:ext>
            </a:extLst>
          </p:cNvPr>
          <p:cNvSpPr>
            <a:spLocks noGrp="1"/>
          </p:cNvSpPr>
          <p:nvPr>
            <p:ph type="title"/>
          </p:nvPr>
        </p:nvSpPr>
        <p:spPr/>
        <p:txBody>
          <a:bodyPr/>
          <a:lstStyle/>
          <a:p>
            <a:r>
              <a:rPr lang="en-US" dirty="0"/>
              <a:t>Convene the Team</a:t>
            </a:r>
          </a:p>
        </p:txBody>
      </p:sp>
      <p:sp>
        <p:nvSpPr>
          <p:cNvPr id="3" name="Content Placeholder 2">
            <a:extLst>
              <a:ext uri="{FF2B5EF4-FFF2-40B4-BE49-F238E27FC236}">
                <a16:creationId xmlns:a16="http://schemas.microsoft.com/office/drawing/2014/main" xmlns="" id="{121A856A-E3BF-44BA-8CCE-E94462F84622}"/>
              </a:ext>
            </a:extLst>
          </p:cNvPr>
          <p:cNvSpPr>
            <a:spLocks noGrp="1"/>
          </p:cNvSpPr>
          <p:nvPr>
            <p:ph idx="1"/>
          </p:nvPr>
        </p:nvSpPr>
        <p:spPr/>
        <p:txBody>
          <a:bodyPr/>
          <a:lstStyle/>
          <a:p>
            <a:pPr marL="0" indent="0">
              <a:buNone/>
            </a:pPr>
            <a:r>
              <a:rPr lang="en-US" dirty="0"/>
              <a:t>What are the viable solutions right now to assist the student in doing the following?</a:t>
            </a:r>
          </a:p>
          <a:p>
            <a:pPr marL="0" indent="0">
              <a:buNone/>
            </a:pPr>
            <a:endParaRPr lang="en-US" dirty="0"/>
          </a:p>
          <a:p>
            <a:pPr>
              <a:buFont typeface="Wingdings" panose="05000000000000000000" pitchFamily="2" charset="2"/>
              <a:buChar char="Ø"/>
            </a:pPr>
            <a:r>
              <a:rPr lang="en-US" dirty="0"/>
              <a:t>Work toward annual goals and/short-term objectives</a:t>
            </a:r>
          </a:p>
          <a:p>
            <a:pPr>
              <a:buFont typeface="Wingdings" panose="05000000000000000000" pitchFamily="2" charset="2"/>
              <a:buChar char="Ø"/>
            </a:pPr>
            <a:r>
              <a:rPr lang="en-US" dirty="0"/>
              <a:t>Receive ESE and/or related services to the maximum extent possible</a:t>
            </a:r>
          </a:p>
          <a:p>
            <a:pPr>
              <a:buFont typeface="Wingdings" panose="05000000000000000000" pitchFamily="2" charset="2"/>
              <a:buChar char="Ø"/>
            </a:pPr>
            <a:r>
              <a:rPr lang="en-US" dirty="0"/>
              <a:t>Access the general education curriculum</a:t>
            </a:r>
          </a:p>
          <a:p>
            <a:pPr>
              <a:buFont typeface="Wingdings" panose="05000000000000000000" pitchFamily="2" charset="2"/>
              <a:buChar char="Ø"/>
            </a:pPr>
            <a:r>
              <a:rPr lang="en-US" dirty="0"/>
              <a:t>Access and participate in virtual or distance learning, as appropriate</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517423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328A0-6517-413E-BE62-EFB3C30D1B81}"/>
              </a:ext>
            </a:extLst>
          </p:cNvPr>
          <p:cNvSpPr>
            <a:spLocks noGrp="1"/>
          </p:cNvSpPr>
          <p:nvPr>
            <p:ph type="title"/>
          </p:nvPr>
        </p:nvSpPr>
        <p:spPr/>
        <p:txBody>
          <a:bodyPr/>
          <a:lstStyle/>
          <a:p>
            <a:r>
              <a:rPr lang="en-US" dirty="0"/>
              <a:t>Convene the Team</a:t>
            </a:r>
          </a:p>
        </p:txBody>
      </p:sp>
      <p:sp>
        <p:nvSpPr>
          <p:cNvPr id="3" name="Content Placeholder 2">
            <a:extLst>
              <a:ext uri="{FF2B5EF4-FFF2-40B4-BE49-F238E27FC236}">
                <a16:creationId xmlns:a16="http://schemas.microsoft.com/office/drawing/2014/main" xmlns="" id="{86E37BE6-5DB2-43B1-9B1F-284607AAC3C4}"/>
              </a:ext>
            </a:extLst>
          </p:cNvPr>
          <p:cNvSpPr>
            <a:spLocks noGrp="1"/>
          </p:cNvSpPr>
          <p:nvPr>
            <p:ph idx="1"/>
          </p:nvPr>
        </p:nvSpPr>
        <p:spPr/>
        <p:txBody>
          <a:bodyPr>
            <a:normAutofit lnSpcReduction="10000"/>
          </a:bodyPr>
          <a:lstStyle/>
          <a:p>
            <a:r>
              <a:rPr lang="en-US" dirty="0"/>
              <a:t>What supports for school personnel are needed to effectively deliver services to the student? (e.g., staff training, technical assistance, etc.)</a:t>
            </a:r>
          </a:p>
          <a:p>
            <a:r>
              <a:rPr lang="en-US" dirty="0"/>
              <a:t>Discuss and determine the type of service(s) to be offered, the schedule/frequency of the service, what it will address and look like, and who will deliver the service</a:t>
            </a:r>
          </a:p>
          <a:p>
            <a:r>
              <a:rPr lang="en-US" dirty="0"/>
              <a:t>Discuss the role of the teacher, service provider, the student/family</a:t>
            </a:r>
          </a:p>
          <a:p>
            <a:r>
              <a:rPr lang="en-US" dirty="0"/>
              <a:t>Discuss the need to establish a learning environment that supports effective service delivery; reach consensus regarding this issue</a:t>
            </a:r>
          </a:p>
          <a:p>
            <a:r>
              <a:rPr lang="en-US" dirty="0"/>
              <a:t>Make mention of possible future consideration of compensatory educational services when appropriate </a:t>
            </a:r>
          </a:p>
          <a:p>
            <a:endParaRPr lang="en-US" dirty="0"/>
          </a:p>
          <a:p>
            <a:endParaRPr lang="en-US" dirty="0"/>
          </a:p>
        </p:txBody>
      </p:sp>
    </p:spTree>
    <p:extLst>
      <p:ext uri="{BB962C8B-B14F-4D97-AF65-F5344CB8AC3E}">
        <p14:creationId xmlns:p14="http://schemas.microsoft.com/office/powerpoint/2010/main" val="4142426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DDFDB8-E569-4AAC-BD34-084522DE7297}"/>
              </a:ext>
            </a:extLst>
          </p:cNvPr>
          <p:cNvSpPr>
            <a:spLocks noGrp="1"/>
          </p:cNvSpPr>
          <p:nvPr>
            <p:ph type="title"/>
          </p:nvPr>
        </p:nvSpPr>
        <p:spPr/>
        <p:txBody>
          <a:bodyPr/>
          <a:lstStyle/>
          <a:p>
            <a:r>
              <a:rPr lang="en-US" dirty="0"/>
              <a:t>Deliver High Quality Services </a:t>
            </a:r>
          </a:p>
        </p:txBody>
      </p:sp>
      <p:sp>
        <p:nvSpPr>
          <p:cNvPr id="3" name="Content Placeholder 2">
            <a:extLst>
              <a:ext uri="{FF2B5EF4-FFF2-40B4-BE49-F238E27FC236}">
                <a16:creationId xmlns:a16="http://schemas.microsoft.com/office/drawing/2014/main" xmlns="" id="{12799D05-8513-40FE-8E94-FE1BFA012E1D}"/>
              </a:ext>
            </a:extLst>
          </p:cNvPr>
          <p:cNvSpPr>
            <a:spLocks noGrp="1"/>
          </p:cNvSpPr>
          <p:nvPr>
            <p:ph idx="1"/>
          </p:nvPr>
        </p:nvSpPr>
        <p:spPr/>
        <p:txBody>
          <a:bodyPr>
            <a:normAutofit fontScale="92500"/>
          </a:bodyPr>
          <a:lstStyle/>
          <a:p>
            <a:pPr>
              <a:buFont typeface="Wingdings" panose="05000000000000000000" pitchFamily="2" charset="2"/>
              <a:buChar char="Ø"/>
            </a:pPr>
            <a:r>
              <a:rPr lang="en-US" dirty="0"/>
              <a:t>Ensure fidelity of services and monitoring student progress</a:t>
            </a:r>
          </a:p>
          <a:p>
            <a:pPr>
              <a:buFont typeface="Wingdings" panose="05000000000000000000" pitchFamily="2" charset="2"/>
              <a:buChar char="Ø"/>
            </a:pPr>
            <a:r>
              <a:rPr lang="en-US" dirty="0"/>
              <a:t>Maintain documentation of all service delivery</a:t>
            </a:r>
          </a:p>
          <a:p>
            <a:pPr marL="0" indent="0">
              <a:buNone/>
            </a:pPr>
            <a:r>
              <a:rPr lang="en-US" dirty="0"/>
              <a:t>Examples:</a:t>
            </a:r>
          </a:p>
          <a:p>
            <a:pPr>
              <a:buFont typeface="Wingdings" panose="05000000000000000000" pitchFamily="2" charset="2"/>
              <a:buChar char="v"/>
            </a:pPr>
            <a:r>
              <a:rPr lang="en-US" dirty="0"/>
              <a:t>Small group reading – decoding and phonics group conducted through Zoom – take attendance, document goals and skills addressed, lessons taught, resources and methodology used</a:t>
            </a:r>
          </a:p>
          <a:p>
            <a:pPr>
              <a:buFont typeface="Wingdings" panose="05000000000000000000" pitchFamily="2" charset="2"/>
              <a:buChar char="v"/>
            </a:pPr>
            <a:r>
              <a:rPr lang="en-US" dirty="0"/>
              <a:t>Social skills group – documentation of skills taught, targeted, methodology used, annual goals addressed</a:t>
            </a:r>
          </a:p>
          <a:p>
            <a:pPr>
              <a:buFont typeface="Wingdings" panose="05000000000000000000" pitchFamily="2" charset="2"/>
              <a:buChar char="v"/>
            </a:pPr>
            <a:r>
              <a:rPr lang="en-US" dirty="0"/>
              <a:t>Support Facilitation – document planning activities with general education teacher, support through virtual lesson, small group breakout conducted</a:t>
            </a:r>
          </a:p>
          <a:p>
            <a:pPr marL="0" indent="0">
              <a:buNone/>
            </a:pPr>
            <a:endParaRPr lang="en-US" dirty="0"/>
          </a:p>
          <a:p>
            <a:endParaRPr lang="en-US" dirty="0"/>
          </a:p>
        </p:txBody>
      </p:sp>
    </p:spTree>
    <p:extLst>
      <p:ext uri="{BB962C8B-B14F-4D97-AF65-F5344CB8AC3E}">
        <p14:creationId xmlns:p14="http://schemas.microsoft.com/office/powerpoint/2010/main" val="324562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vert="horz" lIns="91440" tIns="45720" rIns="91440" bIns="45720" rtlCol="0" anchor="ctr">
            <a:normAutofit/>
          </a:bodyPr>
          <a:lstStyle/>
          <a:p>
            <a:r>
              <a:rPr lang="en-US" dirty="0"/>
              <a:t>Supports for School Personnel</a:t>
            </a:r>
          </a:p>
        </p:txBody>
      </p:sp>
      <p:sp useBgFill="1">
        <p:nvSpPr>
          <p:cNvPr id="8" name="Content Placeholder 7"/>
          <p:cNvSpPr>
            <a:spLocks noGrp="1"/>
          </p:cNvSpPr>
          <p:nvPr>
            <p:ph idx="1"/>
          </p:nvPr>
        </p:nvSpPr>
        <p:spPr>
          <a:xfrm>
            <a:off x="838200" y="1690688"/>
            <a:ext cx="7632700" cy="4802187"/>
          </a:xfrm>
        </p:spPr>
        <p:txBody>
          <a:bodyPr vert="horz" lIns="91440" tIns="45720" rIns="91440" bIns="45720" rtlCol="0" anchor="t">
            <a:normAutofit/>
          </a:bodyPr>
          <a:lstStyle/>
          <a:p>
            <a:pPr marL="688975" indent="-344488">
              <a:lnSpc>
                <a:spcPct val="90000"/>
              </a:lnSpc>
              <a:buFont typeface="Arial"/>
              <a:buChar char="•"/>
            </a:pPr>
            <a:endParaRPr lang="en-US" sz="2400" dirty="0"/>
          </a:p>
          <a:p>
            <a:pPr marL="688975" indent="-344488">
              <a:lnSpc>
                <a:spcPct val="90000"/>
              </a:lnSpc>
              <a:buFont typeface="Arial"/>
              <a:buChar char="•"/>
            </a:pPr>
            <a:r>
              <a:rPr lang="en-US" sz="2400" dirty="0"/>
              <a:t>Ensure providers are able to implement services and have the knowledge, skills, and resources to do so. </a:t>
            </a:r>
          </a:p>
          <a:p>
            <a:pPr marL="688975" indent="-344488">
              <a:lnSpc>
                <a:spcPct val="90000"/>
              </a:lnSpc>
              <a:buFont typeface="Arial"/>
              <a:buChar char="•"/>
            </a:pPr>
            <a:r>
              <a:rPr lang="en-US" sz="2400" dirty="0"/>
              <a:t>Do staff/service providers know how to provide the supports or services?</a:t>
            </a:r>
          </a:p>
          <a:p>
            <a:pPr marL="688975" indent="-344488">
              <a:lnSpc>
                <a:spcPct val="90000"/>
              </a:lnSpc>
              <a:buFont typeface="Arial"/>
              <a:buChar char="•"/>
            </a:pPr>
            <a:r>
              <a:rPr lang="en-US" sz="2400" dirty="0"/>
              <a:t>Do staff/service providers have the necessary materials and equipment?</a:t>
            </a:r>
          </a:p>
          <a:p>
            <a:pPr marL="688975" indent="-344488">
              <a:lnSpc>
                <a:spcPct val="90000"/>
              </a:lnSpc>
              <a:buFont typeface="Arial"/>
              <a:buChar char="•"/>
            </a:pPr>
            <a:r>
              <a:rPr lang="en-US" sz="2400" dirty="0"/>
              <a:t>Do staff/service providers need technical assistance and follow-up to ensure the provision of instruction and/or services.</a:t>
            </a:r>
          </a:p>
          <a:p>
            <a:pPr marL="0" indent="0">
              <a:lnSpc>
                <a:spcPct val="90000"/>
              </a:lnSpc>
              <a:buNone/>
            </a:pPr>
            <a:endParaRPr lang="en-US" sz="1300" dirty="0"/>
          </a:p>
        </p:txBody>
      </p:sp>
      <p:pic>
        <p:nvPicPr>
          <p:cNvPr id="12" name="Graphic 11" descr="Children">
            <a:extLst>
              <a:ext uri="{FF2B5EF4-FFF2-40B4-BE49-F238E27FC236}">
                <a16:creationId xmlns:a16="http://schemas.microsoft.com/office/drawing/2014/main" xmlns="" id="{BD63F988-6808-4A1C-AA10-0A7339BAF1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614072" y="2423340"/>
            <a:ext cx="2739728" cy="2739728"/>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3645070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BAC9B-4783-4C1C-8C4E-DEDCCBDB2FA4}"/>
              </a:ext>
            </a:extLst>
          </p:cNvPr>
          <p:cNvSpPr>
            <a:spLocks noGrp="1"/>
          </p:cNvSpPr>
          <p:nvPr>
            <p:ph type="title"/>
          </p:nvPr>
        </p:nvSpPr>
        <p:spPr/>
        <p:txBody>
          <a:bodyPr/>
          <a:lstStyle/>
          <a:p>
            <a:r>
              <a:rPr lang="en-US" dirty="0"/>
              <a:t>Equip Families and Caregivers</a:t>
            </a:r>
          </a:p>
        </p:txBody>
      </p:sp>
      <p:sp>
        <p:nvSpPr>
          <p:cNvPr id="3" name="Content Placeholder 2">
            <a:extLst>
              <a:ext uri="{FF2B5EF4-FFF2-40B4-BE49-F238E27FC236}">
                <a16:creationId xmlns:a16="http://schemas.microsoft.com/office/drawing/2014/main" xmlns="" id="{8EA0E382-AAAA-4615-8375-A30AD55E5144}"/>
              </a:ext>
            </a:extLst>
          </p:cNvPr>
          <p:cNvSpPr>
            <a:spLocks noGrp="1"/>
          </p:cNvSpPr>
          <p:nvPr>
            <p:ph idx="1"/>
          </p:nvPr>
        </p:nvSpPr>
        <p:spPr/>
        <p:txBody>
          <a:bodyPr/>
          <a:lstStyle/>
          <a:p>
            <a:r>
              <a:rPr lang="en-US" dirty="0"/>
              <a:t>Ensure families have the necessary resources to support service delivery in the home</a:t>
            </a:r>
          </a:p>
          <a:p>
            <a:r>
              <a:rPr lang="en-US" dirty="0"/>
              <a:t>Implement schedule of check-ins and communication through technology </a:t>
            </a:r>
          </a:p>
          <a:p>
            <a:r>
              <a:rPr lang="en-US" dirty="0"/>
              <a:t>Consider parent work schedules and supports they are providing to other children in the home </a:t>
            </a:r>
          </a:p>
          <a:p>
            <a:r>
              <a:rPr lang="en-US" dirty="0"/>
              <a:t>Consider the mutual level of pressure or stress that may be developing pending the current circumstances </a:t>
            </a:r>
          </a:p>
          <a:p>
            <a:r>
              <a:rPr lang="en-US" dirty="0"/>
              <a:t>Facilitate frequent home and school communication  </a:t>
            </a:r>
          </a:p>
        </p:txBody>
      </p:sp>
    </p:spTree>
    <p:extLst>
      <p:ext uri="{BB962C8B-B14F-4D97-AF65-F5344CB8AC3E}">
        <p14:creationId xmlns:p14="http://schemas.microsoft.com/office/powerpoint/2010/main" val="3789602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3908A-0950-4924-8B8F-2A3629FA0621}"/>
              </a:ext>
            </a:extLst>
          </p:cNvPr>
          <p:cNvSpPr>
            <a:spLocks noGrp="1"/>
          </p:cNvSpPr>
          <p:nvPr>
            <p:ph type="title"/>
          </p:nvPr>
        </p:nvSpPr>
        <p:spPr/>
        <p:txBody>
          <a:bodyPr/>
          <a:lstStyle/>
          <a:p>
            <a:r>
              <a:rPr lang="en-US" dirty="0"/>
              <a:t>Reflect, Revise, and Consider Re-entry</a:t>
            </a:r>
          </a:p>
        </p:txBody>
      </p:sp>
      <p:sp>
        <p:nvSpPr>
          <p:cNvPr id="3" name="Content Placeholder 2">
            <a:extLst>
              <a:ext uri="{FF2B5EF4-FFF2-40B4-BE49-F238E27FC236}">
                <a16:creationId xmlns:a16="http://schemas.microsoft.com/office/drawing/2014/main" xmlns="" id="{71EF0C56-2B67-4C42-ACBF-9C68E3D7BF9C}"/>
              </a:ext>
            </a:extLst>
          </p:cNvPr>
          <p:cNvSpPr>
            <a:spLocks noGrp="1"/>
          </p:cNvSpPr>
          <p:nvPr>
            <p:ph idx="1"/>
          </p:nvPr>
        </p:nvSpPr>
        <p:spPr/>
        <p:txBody>
          <a:bodyPr>
            <a:normAutofit lnSpcReduction="10000"/>
          </a:bodyPr>
          <a:lstStyle/>
          <a:p>
            <a:r>
              <a:rPr lang="en-US" dirty="0"/>
              <a:t>Review student growth often and share with all relevant teachers and providers</a:t>
            </a:r>
          </a:p>
          <a:p>
            <a:r>
              <a:rPr lang="en-US" dirty="0"/>
              <a:t>Share growth with parents often – provide resources for parent understanding</a:t>
            </a:r>
          </a:p>
          <a:p>
            <a:r>
              <a:rPr lang="en-US" dirty="0"/>
              <a:t>Revisit plan to determine effectiveness of service delivery based on data</a:t>
            </a:r>
          </a:p>
          <a:p>
            <a:r>
              <a:rPr lang="en-US" dirty="0"/>
              <a:t>Determine what is needed for student to make a successful re-entry to school and begin early planning</a:t>
            </a:r>
          </a:p>
          <a:p>
            <a:r>
              <a:rPr lang="en-US" dirty="0"/>
              <a:t>Ensure discussions remain student-centered and surrounding what will have the least adverse/most positive impact on child</a:t>
            </a:r>
          </a:p>
        </p:txBody>
      </p:sp>
    </p:spTree>
    <p:extLst>
      <p:ext uri="{BB962C8B-B14F-4D97-AF65-F5344CB8AC3E}">
        <p14:creationId xmlns:p14="http://schemas.microsoft.com/office/powerpoint/2010/main" val="2725964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1E1AF4-FE9C-430B-8B31-9437FD129934}"/>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xmlns="" id="{D3E4F852-9C1B-43D2-AEB5-CE6E7CBE7169}"/>
              </a:ext>
            </a:extLst>
          </p:cNvPr>
          <p:cNvSpPr>
            <a:spLocks noGrp="1"/>
          </p:cNvSpPr>
          <p:nvPr>
            <p:ph idx="1"/>
          </p:nvPr>
        </p:nvSpPr>
        <p:spPr/>
        <p:txBody>
          <a:bodyPr>
            <a:normAutofit lnSpcReduction="10000"/>
          </a:bodyPr>
          <a:lstStyle/>
          <a:p>
            <a:r>
              <a:rPr lang="en-US" dirty="0"/>
              <a:t>National Center for Special Education in Charter Schools ncsecs.org </a:t>
            </a:r>
          </a:p>
          <a:p>
            <a:r>
              <a:rPr lang="en-US" dirty="0"/>
              <a:t>FLDOE/BEESS</a:t>
            </a:r>
          </a:p>
          <a:p>
            <a:r>
              <a:rPr lang="en-US" dirty="0"/>
              <a:t>Diverse Learners Cooperative (charter specific) </a:t>
            </a:r>
          </a:p>
          <a:p>
            <a:r>
              <a:rPr lang="en-US" dirty="0"/>
              <a:t>Eye to Eye</a:t>
            </a:r>
          </a:p>
          <a:p>
            <a:r>
              <a:rPr lang="en-US" dirty="0"/>
              <a:t>National Center for Accessible Educational Materials</a:t>
            </a:r>
          </a:p>
          <a:p>
            <a:r>
              <a:rPr lang="en-US" dirty="0"/>
              <a:t>National Center for Learning Disabilities</a:t>
            </a:r>
          </a:p>
          <a:p>
            <a:r>
              <a:rPr lang="en-US" dirty="0"/>
              <a:t>Collaborative for Academic, Social, and Emotional Learning (CASEL) </a:t>
            </a:r>
          </a:p>
          <a:p>
            <a:r>
              <a:rPr lang="en-US" dirty="0"/>
              <a:t>Understood.org </a:t>
            </a:r>
          </a:p>
          <a:p>
            <a:r>
              <a:rPr lang="en-US" dirty="0"/>
              <a:t>FlSpEC.org </a:t>
            </a:r>
          </a:p>
        </p:txBody>
      </p:sp>
    </p:spTree>
    <p:extLst>
      <p:ext uri="{BB962C8B-B14F-4D97-AF65-F5344CB8AC3E}">
        <p14:creationId xmlns:p14="http://schemas.microsoft.com/office/powerpoint/2010/main" val="2453449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FB5B0058-AF13-4859-B429-4EDDE2A26F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xmlns="" id="{E44B9A85-9F05-4485-AC08-740DB399C33B}"/>
              </a:ext>
            </a:extLst>
          </p:cNvPr>
          <p:cNvSpPr>
            <a:spLocks noGrp="1"/>
          </p:cNvSpPr>
          <p:nvPr>
            <p:ph type="title"/>
          </p:nvPr>
        </p:nvSpPr>
        <p:spPr>
          <a:xfrm>
            <a:off x="6687737" y="1384296"/>
            <a:ext cx="4605340" cy="2387600"/>
          </a:xfrm>
        </p:spPr>
        <p:txBody>
          <a:bodyPr vert="horz" lIns="91440" tIns="45720" rIns="91440" bIns="45720" rtlCol="0" anchor="b">
            <a:normAutofit/>
          </a:bodyPr>
          <a:lstStyle/>
          <a:p>
            <a:pPr algn="l"/>
            <a:r>
              <a:rPr lang="en-US" sz="3900">
                <a:solidFill>
                  <a:schemeClr val="bg1"/>
                </a:solidFill>
                <a:latin typeface="+mj-lt"/>
              </a:rPr>
              <a:t>Florida Special Education Collaborative (FlSpEC) flspec.org </a:t>
            </a:r>
          </a:p>
        </p:txBody>
      </p:sp>
      <p:pic>
        <p:nvPicPr>
          <p:cNvPr id="6" name="Content Placeholder 5">
            <a:extLst>
              <a:ext uri="{FF2B5EF4-FFF2-40B4-BE49-F238E27FC236}">
                <a16:creationId xmlns:a16="http://schemas.microsoft.com/office/drawing/2014/main" xmlns="" id="{AE42DFEC-D80E-488B-9A66-ACB8CD6536CA}"/>
              </a:ext>
            </a:extLst>
          </p:cNvPr>
          <p:cNvPicPr>
            <a:picLocks noGrp="1"/>
          </p:cNvPicPr>
          <p:nvPr>
            <p:ph idx="1"/>
          </p:nvPr>
        </p:nvPicPr>
        <p:blipFill rotWithShape="1">
          <a:blip r:embed="rId2">
            <a:alphaModFix/>
            <a:extLst>
              <a:ext uri="{28A0092B-C50C-407E-A947-70E740481C1C}">
                <a14:useLocalDpi xmlns:a14="http://schemas.microsoft.com/office/drawing/2010/main" val="0"/>
              </a:ext>
            </a:extLst>
          </a:blip>
          <a:srcRect l="1261" r="1" b="1"/>
          <a:stretch/>
        </p:blipFill>
        <p:spPr bwMode="auto">
          <a:xfrm>
            <a:off x="473874" y="1057275"/>
            <a:ext cx="5917401" cy="4743450"/>
          </a:xfrm>
          <a:prstGeom prst="rect">
            <a:avLst/>
          </a:prstGeom>
          <a:noFill/>
        </p:spPr>
      </p:pic>
      <p:sp>
        <p:nvSpPr>
          <p:cNvPr id="13" name="Rectangle 12">
            <a:extLst>
              <a:ext uri="{FF2B5EF4-FFF2-40B4-BE49-F238E27FC236}">
                <a16:creationId xmlns:a16="http://schemas.microsoft.com/office/drawing/2014/main" xmlns="" id="{D84C2E9E-0B5D-4B5F-9A1F-70EBDCE390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EF36B2BE-65F4-46E3-AFDD-A9AE9E8850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805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56346" y="409433"/>
            <a:ext cx="8202305" cy="5465905"/>
          </a:xfrm>
        </p:spPr>
      </p:pic>
    </p:spTree>
    <p:extLst>
      <p:ext uri="{BB962C8B-B14F-4D97-AF65-F5344CB8AC3E}">
        <p14:creationId xmlns:p14="http://schemas.microsoft.com/office/powerpoint/2010/main" val="14864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1447</Words>
  <Application>Microsoft Macintosh PowerPoint</Application>
  <PresentationFormat>Custom</PresentationFormat>
  <Paragraphs>136</Paragraphs>
  <Slides>22</Slides>
  <Notes>4</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Meeting the Needs of Students with Disabilities During School Closure</vt:lpstr>
      <vt:lpstr>Today’s Outcomes</vt:lpstr>
      <vt:lpstr>Legal Parameters  Requirements: Closure/Transition to Alternative Models</vt:lpstr>
      <vt:lpstr>Requirements: Closure/Transition to Alternative Models</vt:lpstr>
      <vt:lpstr>Requirements: Closure/Transition to Alternative Models</vt:lpstr>
      <vt:lpstr>Requirements: Closure/Transition to Alternative Models</vt:lpstr>
      <vt:lpstr>Requirements: Closure/Transition to Alternative Models</vt:lpstr>
      <vt:lpstr>Connect with Families</vt:lpstr>
      <vt:lpstr>Framework</vt:lpstr>
      <vt:lpstr>Connections with Families</vt:lpstr>
      <vt:lpstr>Plan an Aligned Approach </vt:lpstr>
      <vt:lpstr>Plan an Aligned Approach </vt:lpstr>
      <vt:lpstr>Considerations Before Convening the Team</vt:lpstr>
      <vt:lpstr>Convene the Team</vt:lpstr>
      <vt:lpstr>Convene the Team</vt:lpstr>
      <vt:lpstr>Deliver High Quality Services </vt:lpstr>
      <vt:lpstr>Supports for School Personnel</vt:lpstr>
      <vt:lpstr>Equip Families and Caregivers</vt:lpstr>
      <vt:lpstr>Reflect, Revise, and Consider Re-entry</vt:lpstr>
      <vt:lpstr>Resources</vt:lpstr>
      <vt:lpstr>Florida Special Education Collaborative (FlSpEC) flspec.org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the Needs of Students with Disabilities During School Closure</dc:title>
  <dc:creator>Christy Noe</dc:creator>
  <cp:lastModifiedBy>Lynn Norman-Teck</cp:lastModifiedBy>
  <cp:revision>1</cp:revision>
  <dcterms:created xsi:type="dcterms:W3CDTF">2020-04-09T16:27:26Z</dcterms:created>
  <dcterms:modified xsi:type="dcterms:W3CDTF">2020-04-09T16:36:33Z</dcterms:modified>
</cp:coreProperties>
</file>